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413" r:id="rId2"/>
    <p:sldId id="386" r:id="rId3"/>
    <p:sldId id="414" r:id="rId4"/>
    <p:sldId id="415" r:id="rId5"/>
    <p:sldId id="416" r:id="rId6"/>
    <p:sldId id="417" r:id="rId7"/>
    <p:sldId id="418" r:id="rId8"/>
    <p:sldId id="419" r:id="rId9"/>
    <p:sldId id="420" r:id="rId10"/>
    <p:sldId id="422" r:id="rId11"/>
    <p:sldId id="423" r:id="rId12"/>
    <p:sldId id="424" r:id="rId13"/>
    <p:sldId id="426" r:id="rId14"/>
    <p:sldId id="427" r:id="rId15"/>
    <p:sldId id="428" r:id="rId16"/>
    <p:sldId id="430" r:id="rId17"/>
    <p:sldId id="42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9966FF"/>
    <a:srgbClr val="0099CC"/>
    <a:srgbClr val="666633"/>
    <a:srgbClr val="006600"/>
    <a:srgbClr val="FF66FF"/>
    <a:srgbClr val="0066CC"/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handoutMaster" Target="handoutMasters/handout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55DD5-2B8E-420D-8320-02A9B3D9AA72}" type="datetimeFigureOut">
              <a:rPr lang="en-US" smtClean="0"/>
              <a:pPr/>
              <a:t>8/1/2022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7B581-8538-4EB2-949F-FA02C2DF7319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617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E1F25-75D3-4450-A02A-CEF31609EBDD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ADCFA-3D40-4998-A8E7-FC1EE35779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5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6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8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6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91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0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13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67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6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7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7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96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685800"/>
            <a:ext cx="7696200" cy="4953000"/>
          </a:xfrm>
        </p:spPr>
        <p:txBody>
          <a:bodyPr>
            <a:normAutofit/>
          </a:bodyPr>
          <a:lstStyle/>
          <a:p>
            <a:endParaRPr lang="en-IN" sz="3600" dirty="0">
              <a:solidFill>
                <a:schemeClr val="tx1"/>
              </a:solidFill>
            </a:endParaRPr>
          </a:p>
          <a:p>
            <a:endParaRPr lang="en-IN" sz="3600" dirty="0">
              <a:solidFill>
                <a:schemeClr val="tx1"/>
              </a:solidFill>
            </a:endParaRPr>
          </a:p>
          <a:p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BACKWARD  CLASSES  POPULATION  SURVEY</a:t>
            </a:r>
          </a:p>
          <a:p>
            <a:endParaRPr lang="en-IN" sz="2600" dirty="0">
              <a:solidFill>
                <a:srgbClr val="00B05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en-I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(for reservation of seats in connection with</a:t>
            </a:r>
          </a:p>
          <a:p>
            <a:r>
              <a:rPr lang="en-I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West Bengal Panchayat Elections, 2023)</a:t>
            </a:r>
          </a:p>
        </p:txBody>
      </p:sp>
    </p:spTree>
    <p:extLst>
      <p:ext uri="{BB962C8B-B14F-4D97-AF65-F5344CB8AC3E}">
        <p14:creationId xmlns:p14="http://schemas.microsoft.com/office/powerpoint/2010/main" val="815760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Backward Classes Population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9981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</a:t>
            </a:r>
            <a:r>
              <a:rPr lang="en-IN" sz="2800" b="1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Required</a:t>
            </a: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for determination of seats to be reserved for Backward Classes in three tiers of Panchayats as per West Bengal Panchayat Act, 1973 (as amended)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  <a:tabLst>
                <a:tab pos="357188" algn="l"/>
              </a:tabLst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</a:t>
            </a:r>
            <a:r>
              <a:rPr lang="en-IN" sz="2800" b="1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Jurisdiction of Survey</a:t>
            </a: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:- Entire West Bengal excluding the GTA area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</a:t>
            </a:r>
            <a:r>
              <a:rPr lang="en-IN" sz="2800" b="1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Objective</a:t>
            </a: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:- </a:t>
            </a:r>
          </a:p>
          <a:p>
            <a:pPr marL="514350" indent="-514350" algn="just">
              <a:buAutoNum type="alphaLcParenBoth"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To collect information on number of Backward Classes persons in each household</a:t>
            </a:r>
          </a:p>
          <a:p>
            <a:pPr marL="514350" indent="-514350" algn="just">
              <a:buAutoNum type="alphaLcParenBoth"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Thereby to get Backward Classes population Gram Panchayat Constituency-wise, GP-wise, Block-wise and District-wise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Backward Classes Population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86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Nodal Department:- Panchayat &amp; Rural Development</a:t>
            </a:r>
          </a:p>
          <a:p>
            <a:pPr marL="0" indent="0" algn="just"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At District level, District Magistrates will supervise.</a:t>
            </a:r>
          </a:p>
          <a:p>
            <a:pPr marL="0" indent="0" algn="just"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Nodal Point for Survey:- BDO Office</a:t>
            </a:r>
          </a:p>
          <a:p>
            <a:pPr marL="0" indent="0" algn="just"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2871788" indent="-2871788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Unit of Survey:- EACH EXISITNG GRAM-PANCHAYAT CONSTITUENCY</a:t>
            </a:r>
            <a:endParaRPr lang="en-IN" sz="24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12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Schedule of Survey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D8708A7-AB19-B22F-C179-7F3D389458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941209"/>
              </p:ext>
            </p:extLst>
          </p:nvPr>
        </p:nvGraphicFramePr>
        <p:xfrm>
          <a:off x="838200" y="990600"/>
          <a:ext cx="7924800" cy="5456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99310">
                  <a:extLst>
                    <a:ext uri="{9D8B030D-6E8A-4147-A177-3AD203B41FA5}">
                      <a16:colId xmlns:a16="http://schemas.microsoft.com/office/drawing/2014/main" val="4216058695"/>
                    </a:ext>
                  </a:extLst>
                </a:gridCol>
                <a:gridCol w="2225490">
                  <a:extLst>
                    <a:ext uri="{9D8B030D-6E8A-4147-A177-3AD203B41FA5}">
                      <a16:colId xmlns:a16="http://schemas.microsoft.com/office/drawing/2014/main" val="4017085539"/>
                    </a:ext>
                  </a:extLst>
                </a:gridCol>
              </a:tblGrid>
              <a:tr h="543614">
                <a:tc>
                  <a:txBody>
                    <a:bodyPr/>
                    <a:lstStyle/>
                    <a:p>
                      <a:pPr marL="87693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      A</a:t>
                      </a:r>
                      <a:r>
                        <a:rPr lang="en-US" sz="24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4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4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4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24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4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3060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sz="24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4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4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24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24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4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od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718726"/>
                  </a:ext>
                </a:extLst>
              </a:tr>
              <a:tr h="446986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ppo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 </a:t>
                      </a:r>
                      <a:r>
                        <a:rPr lang="en-US" sz="2000" spc="6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 </a:t>
                      </a:r>
                      <a:r>
                        <a:rPr lang="en-US" sz="2000" spc="10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000" spc="6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rv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-1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en-US" sz="2000" spc="9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&amp; </a:t>
                      </a:r>
                      <a:r>
                        <a:rPr lang="en-US" sz="2000" spc="11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-3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 Supervisors by Block Development Officers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R="47625" algn="just">
                        <a:lnSpc>
                          <a:spcPct val="107000"/>
                        </a:lnSpc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By 4/8/2022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895504"/>
                  </a:ext>
                </a:extLst>
              </a:tr>
              <a:tr h="430904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Training of Block-level Master Trainers (BLMT)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R="47625" algn="just">
                        <a:lnSpc>
                          <a:spcPct val="107000"/>
                        </a:lnSpc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By 4/8/2022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031362"/>
                  </a:ext>
                </a:extLst>
              </a:tr>
              <a:tr h="480129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r>
                        <a:rPr lang="en-US" sz="2000" spc="-3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s, 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rv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-1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-4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Assistant Supervisors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R="47625" algn="just">
                        <a:lnSpc>
                          <a:spcPct val="107000"/>
                        </a:lnSpc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By 6/8/2022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443310"/>
                  </a:ext>
                </a:extLst>
              </a:tr>
              <a:tr h="480129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-3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-1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 by the Enumerators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47625" indent="-615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8/8/2022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49225" marR="47625" indent="-615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17/8/2022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67928"/>
                  </a:ext>
                </a:extLst>
              </a:tr>
              <a:tr h="481509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spc="-3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2000" spc="-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87630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20/8/2022 at 11.00 AM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44874"/>
                  </a:ext>
                </a:extLst>
              </a:tr>
              <a:tr h="480129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spc="-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ims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20/8/2022 to 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7630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27/8/22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717857"/>
                  </a:ext>
                </a:extLst>
              </a:tr>
              <a:tr h="430904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2000" spc="-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ims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87630" marR="47625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29/8/2022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66447"/>
                  </a:ext>
                </a:extLst>
              </a:tr>
              <a:tr h="430904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2000" spc="8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11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1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1/9/2022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908748"/>
                  </a:ext>
                </a:extLst>
              </a:tr>
              <a:tr h="430904">
                <a:tc>
                  <a:txBody>
                    <a:bodyPr/>
                    <a:lstStyle/>
                    <a:p>
                      <a:pPr marL="66675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 </a:t>
                      </a:r>
                      <a:r>
                        <a:rPr lang="en-US" sz="2000" spc="1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2000" spc="-2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 </a:t>
                      </a:r>
                      <a:r>
                        <a:rPr lang="en-US" sz="2000" spc="9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 </a:t>
                      </a:r>
                      <a:r>
                        <a:rPr lang="en-US" sz="2000" spc="13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en-US" sz="2000" spc="13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20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ll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spc="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87630" marR="476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spc="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2/9/2022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782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26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Enumerator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1270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Enumerator:- Govt. Employee / School Teachers / GP Employee / Other GP-level workers like ICDS Workers, ASHA etc.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BLO preferable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One GP Constituency  - one Enumerator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Appointment letter in prescribed form 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  (Annexure-2)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Work in addition to normal duty </a:t>
            </a:r>
          </a:p>
        </p:txBody>
      </p:sp>
    </p:spTree>
    <p:extLst>
      <p:ext uri="{BB962C8B-B14F-4D97-AF65-F5344CB8AC3E}">
        <p14:creationId xmlns:p14="http://schemas.microsoft.com/office/powerpoint/2010/main" val="10117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Supervisor &amp; Assistant Supervisor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4318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# Supervisor :- Block-level Extension Officer / Upper Division Clerk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# Assistant Supervisor:- GP Staff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# Area of work:- Entire GP area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# Duty:- Regular supervision, 5% cross-checking of enumeration forms, receiving of filled-in forms from Enumerators, Compilation of GP-level data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#Appointment letter in prescribed form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   (Annexure-3)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# Work in addition to normal duty </a:t>
            </a:r>
          </a:p>
          <a:p>
            <a:pPr marL="0" indent="0" algn="just">
              <a:buNone/>
            </a:pPr>
            <a:endParaRPr lang="en-IN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824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0508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Training of BLMTs by 4/8/22</a:t>
            </a:r>
          </a:p>
          <a:p>
            <a:pPr marL="0" indent="0" algn="just"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  <a:tabLst>
                <a:tab pos="447675" algn="l"/>
              </a:tabLst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#Training of Enumerators, Supervisors, Asst. Supervisors in small batches by 6/8/22 (in physical mode)</a:t>
            </a:r>
          </a:p>
          <a:p>
            <a:pPr marL="0" indent="0" algn="just">
              <a:buNone/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Number of BLMTs should be decided on number of batches of training and time available</a:t>
            </a:r>
          </a:p>
          <a:p>
            <a:pPr marL="0" indent="0" algn="just">
              <a:buNone/>
            </a:pPr>
            <a:endParaRPr lang="en-IN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1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Forms &amp; Stationeries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Enumeration forms to be printed by DM / BDO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Forms to be of white colour, serially numbered starting from 10001 prefixing name of Block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Forms to be used in duplicate (There should be 25 forms consisting of 50 sheets gum-bound in the shape of letter-head.)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Proper assessment of enumeration forms required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Other forms may be computer-printed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Stationeries to be provided [essential items:- Pen, Ink-pad, Carbon Paper, Tag (for bunching of forms), Cover File]</a:t>
            </a:r>
          </a:p>
        </p:txBody>
      </p:sp>
    </p:spTree>
    <p:extLst>
      <p:ext uri="{BB962C8B-B14F-4D97-AF65-F5344CB8AC3E}">
        <p14:creationId xmlns:p14="http://schemas.microsoft.com/office/powerpoint/2010/main" val="258864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BC Population Survey :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86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Area to be clearly known by Enumerator, Supervisor, Asst. Supervisor (Ref.:- Electoral Rolls, SECC records, local information)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Notional Map may be prepared by Supervisor and Asst. Supervisor in consultation with Enumerators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List of Backward Classes to be provided to Enumerator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Enumerator to collect information by interacting with head of family or other adult member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Enumerator should try to know about caste of the person through probing questions and interactions with local residents</a:t>
            </a:r>
          </a:p>
          <a:p>
            <a:pPr marL="0" indent="0" algn="just">
              <a:buNone/>
            </a:pPr>
            <a:endParaRPr lang="en-IN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3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BC Population Survey :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86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If no document is produced, verbal statement may be accepted on the basis of local enquiry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Form to be filled up in duplicate (using carbon paper)   [One set to be used for draft publication at GP Office and other set at BDO Office]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If household belongs to Backward class (BC), all columns in a single row shall be filled up. Otherwise  up to Column(c) has to be filled up.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# If the household normally does not belong to BC category but one or more members are of BC, all columns in a single row shall be filled up (with YN in Column(c) [Example:- Daughter-in-law of a non-BC family may be of Backward Class]</a:t>
            </a:r>
          </a:p>
          <a:p>
            <a:pPr marL="0" indent="0" algn="just">
              <a:buNone/>
            </a:pPr>
            <a:endParaRPr lang="en-IN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182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IN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BC Population Survey :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991"/>
            <a:ext cx="8229600" cy="586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ea typeface="Cambria" panose="02040503050406030204" pitchFamily="18" charset="0"/>
              </a:rPr>
              <a:t># In case of refusal to provide information, SO/ASO should try to convince and if he fails, it should be noted in the row.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ea typeface="Cambria" panose="02040503050406030204" pitchFamily="18" charset="0"/>
              </a:rPr>
              <a:t># Signature / LTI should be taken in the last Column. In case of refusal to sign or put LTI, ‘R’ should be written.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ea typeface="Cambria" panose="02040503050406030204" pitchFamily="18" charset="0"/>
              </a:rPr>
              <a:t>#No acknowledgement slip to be given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ea typeface="Cambria" panose="02040503050406030204" pitchFamily="18" charset="0"/>
              </a:rPr>
              <a:t># Running Serial should be used in first Column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ea typeface="Cambria" panose="02040503050406030204" pitchFamily="18" charset="0"/>
              </a:rPr>
              <a:t>#</a:t>
            </a:r>
            <a:r>
              <a:rPr lang="en-IN" sz="2800" u="sng" dirty="0">
                <a:solidFill>
                  <a:srgbClr val="002060"/>
                </a:solidFill>
                <a:ea typeface="Cambria" panose="02040503050406030204" pitchFamily="18" charset="0"/>
              </a:rPr>
              <a:t>Enumeration forms of each Village / Para / Mohalla should be separately bunched.</a:t>
            </a:r>
          </a:p>
          <a:p>
            <a:pPr marL="0" indent="0" algn="just">
              <a:buNone/>
            </a:pPr>
            <a:r>
              <a:rPr lang="en-IN" sz="2800" dirty="0">
                <a:solidFill>
                  <a:srgbClr val="002060"/>
                </a:solidFill>
                <a:ea typeface="Cambria" panose="02040503050406030204" pitchFamily="18" charset="0"/>
              </a:rPr>
              <a:t># After enumeration, a certificate to be obtained from Enumerator, countersigned by the Supervisor / Asst. Supervisor mentioning no household has been left out</a:t>
            </a:r>
          </a:p>
        </p:txBody>
      </p:sp>
    </p:spTree>
    <p:extLst>
      <p:ext uri="{BB962C8B-B14F-4D97-AF65-F5344CB8AC3E}">
        <p14:creationId xmlns:p14="http://schemas.microsoft.com/office/powerpoint/2010/main" val="126958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4A17-0C97-13E7-5402-D196E359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accent6">
                    <a:lumMod val="75000"/>
                  </a:schemeClr>
                </a:solidFill>
              </a:rPr>
              <a:t>Draft Publication</a:t>
            </a:r>
            <a:endParaRPr lang="en-IN" sz="32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07393-BDFE-1C72-524B-E2901560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2060"/>
              </a:solidFill>
              <a:latin typeface="+mj-lt"/>
            </a:endParaRPr>
          </a:p>
          <a:p>
            <a:r>
              <a:rPr lang="en-US" dirty="0">
                <a:solidFill>
                  <a:srgbClr val="002060"/>
                </a:solidFill>
                <a:latin typeface="+mj-lt"/>
              </a:rPr>
              <a:t>Draft publication of filled-in Enumeration forms at GP &amp; BDO Office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r>
              <a:rPr lang="en-US" dirty="0">
                <a:solidFill>
                  <a:srgbClr val="002060"/>
                </a:solidFill>
                <a:latin typeface="+mj-lt"/>
              </a:rPr>
              <a:t>On 20/8/22 at 11.00 AM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612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4A17-0C97-13E7-5402-D196E359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Claims &amp; Objections</a:t>
            </a:r>
            <a:endParaRPr lang="en-IN" sz="3200" b="1" u="sng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07393-BDFE-1C72-524B-E2901560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Application as per form in Anneuxre-5</a:t>
            </a:r>
          </a:p>
          <a:p>
            <a:r>
              <a:rPr lang="en-US" dirty="0">
                <a:solidFill>
                  <a:srgbClr val="002060"/>
                </a:solidFill>
              </a:rPr>
              <a:t>Application by any resident of GP Constituency area</a:t>
            </a:r>
          </a:p>
          <a:p>
            <a:r>
              <a:rPr lang="en-US" dirty="0">
                <a:solidFill>
                  <a:srgbClr val="002060"/>
                </a:solidFill>
              </a:rPr>
              <a:t>Blank form should be made available</a:t>
            </a:r>
          </a:p>
          <a:p>
            <a:r>
              <a:rPr lang="en-US" dirty="0">
                <a:solidFill>
                  <a:srgbClr val="002060"/>
                </a:solidFill>
              </a:rPr>
              <a:t>Supervisor may also receive applications at BDO Office</a:t>
            </a:r>
          </a:p>
          <a:p>
            <a:r>
              <a:rPr lang="en-US" dirty="0">
                <a:solidFill>
                  <a:srgbClr val="002060"/>
                </a:solidFill>
              </a:rPr>
              <a:t>Notice intimating date, time, place of hearing /enquiry to be given</a:t>
            </a:r>
          </a:p>
          <a:p>
            <a:r>
              <a:rPr lang="en-US" dirty="0">
                <a:solidFill>
                  <a:srgbClr val="002060"/>
                </a:solidFill>
              </a:rPr>
              <a:t>Disposal by SO /ASO /Other Officer authorised by BDO</a:t>
            </a:r>
          </a:p>
          <a:p>
            <a:pPr marL="357188" indent="0">
              <a:buNone/>
            </a:pPr>
            <a:r>
              <a:rPr lang="en-US" dirty="0">
                <a:solidFill>
                  <a:srgbClr val="002060"/>
                </a:solidFill>
              </a:rPr>
              <a:t>through summary enquiry / hearing</a:t>
            </a:r>
          </a:p>
          <a:p>
            <a:r>
              <a:rPr lang="en-US" dirty="0">
                <a:solidFill>
                  <a:srgbClr val="002060"/>
                </a:solidFill>
              </a:rPr>
              <a:t>Correction in Enumeration Form after disposal with signature </a:t>
            </a:r>
          </a:p>
          <a:p>
            <a:r>
              <a:rPr lang="en-US" dirty="0">
                <a:solidFill>
                  <a:srgbClr val="002060"/>
                </a:solidFill>
              </a:rPr>
              <a:t>Record maintenance in a register</a:t>
            </a:r>
            <a:endParaRPr lang="en-IN" dirty="0">
              <a:solidFill>
                <a:srgbClr val="002060"/>
              </a:solidFill>
            </a:endParaRPr>
          </a:p>
          <a:p>
            <a:pPr marL="357188" indent="0">
              <a:buNone/>
            </a:pPr>
            <a:endParaRPr lang="en-US" dirty="0"/>
          </a:p>
          <a:p>
            <a:pPr marL="814388" indent="-457200"/>
            <a:endParaRPr lang="en-US" dirty="0"/>
          </a:p>
          <a:p>
            <a:pPr marL="35718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80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4A17-0C97-13E7-5402-D196E359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Compilation of Data</a:t>
            </a:r>
            <a:endParaRPr lang="en-IN" sz="3200" b="1" u="sng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07393-BDFE-1C72-524B-E2901560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cs typeface="Calibri" panose="020F0502020204030204" pitchFamily="34" charset="0"/>
              </a:rPr>
              <a:t>GP-level Compilation as per Annexure-6 (Constituency-wise data)</a:t>
            </a:r>
          </a:p>
          <a:p>
            <a:r>
              <a:rPr lang="en-US" sz="2800" dirty="0">
                <a:solidFill>
                  <a:srgbClr val="002060"/>
                </a:solidFill>
                <a:cs typeface="Calibri" panose="020F0502020204030204" pitchFamily="34" charset="0"/>
              </a:rPr>
              <a:t>Block-level Compilation as per Annexure-7 (GP-wise data)</a:t>
            </a:r>
          </a:p>
          <a:p>
            <a:r>
              <a:rPr lang="en-US" sz="2800" dirty="0">
                <a:solidFill>
                  <a:srgbClr val="002060"/>
                </a:solidFill>
                <a:cs typeface="Calibri" panose="020F0502020204030204" pitchFamily="34" charset="0"/>
              </a:rPr>
              <a:t>District-level compilation as per Annexure 8 (Block-wise data)</a:t>
            </a:r>
          </a:p>
          <a:p>
            <a:r>
              <a:rPr lang="en-US" sz="2800" dirty="0">
                <a:solidFill>
                  <a:srgbClr val="002060"/>
                </a:solidFill>
                <a:cs typeface="Calibri" panose="020F0502020204030204" pitchFamily="34" charset="0"/>
              </a:rPr>
              <a:t>Final Publication at the notice board of GP Office (Annexure 4), BDO Office (Annexures 6 &amp; 7), DM Office ( Annexure 8)</a:t>
            </a:r>
          </a:p>
          <a:p>
            <a:r>
              <a:rPr lang="en-US" sz="2800" dirty="0">
                <a:solidFill>
                  <a:srgbClr val="002060"/>
                </a:solidFill>
                <a:cs typeface="Calibri" panose="020F0502020204030204" pitchFamily="34" charset="0"/>
              </a:rPr>
              <a:t>Publication with a notice bearing Memo No. &amp; Date</a:t>
            </a:r>
          </a:p>
          <a:p>
            <a:r>
              <a:rPr lang="en-US" sz="2800" dirty="0">
                <a:solidFill>
                  <a:srgbClr val="002060"/>
                </a:solidFill>
                <a:cs typeface="Calibri" panose="020F0502020204030204" pitchFamily="34" charset="0"/>
              </a:rPr>
              <a:t>Intimation to P&amp;RD Department</a:t>
            </a:r>
            <a:endParaRPr lang="en-IN" sz="2800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4A17-0C97-13E7-5402-D196E359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Supervision</a:t>
            </a:r>
            <a:endParaRPr lang="en-IN" sz="3200" b="1" u="sng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07393-BDFE-1C72-524B-E2901560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Overall supervision by District Magistrate</a:t>
            </a:r>
          </a:p>
          <a:p>
            <a:pPr marL="0" indent="0">
              <a:buNone/>
            </a:pP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Monitoring by one ADM</a:t>
            </a:r>
          </a:p>
          <a:p>
            <a:pPr marL="0" indent="0">
              <a:buNone/>
            </a:pP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Supervision by SDOs in their jurisdictions</a:t>
            </a:r>
          </a:p>
        </p:txBody>
      </p:sp>
    </p:spTree>
    <p:extLst>
      <p:ext uri="{BB962C8B-B14F-4D97-AF65-F5344CB8AC3E}">
        <p14:creationId xmlns:p14="http://schemas.microsoft.com/office/powerpoint/2010/main" val="2147332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4A17-0C97-13E7-5402-D196E359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Points</a:t>
            </a:r>
            <a:endParaRPr lang="en-IN" sz="3200" b="1" u="sng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07393-BDFE-1C72-524B-E2901560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Additional manpower for compilation</a:t>
            </a:r>
          </a:p>
          <a:p>
            <a:r>
              <a:rPr lang="en-US" dirty="0">
                <a:solidFill>
                  <a:srgbClr val="002060"/>
                </a:solidFill>
              </a:rPr>
              <a:t>Data entry</a:t>
            </a:r>
          </a:p>
          <a:p>
            <a:r>
              <a:rPr lang="en-US" dirty="0">
                <a:solidFill>
                  <a:srgbClr val="002060"/>
                </a:solidFill>
              </a:rPr>
              <a:t>Strict adherence to time schedule</a:t>
            </a:r>
          </a:p>
          <a:p>
            <a:r>
              <a:rPr lang="en-US" dirty="0">
                <a:solidFill>
                  <a:srgbClr val="002060"/>
                </a:solidFill>
              </a:rPr>
              <a:t>GP Constituency-wise strict supervision</a:t>
            </a:r>
          </a:p>
          <a:p>
            <a:r>
              <a:rPr lang="en-US" dirty="0">
                <a:solidFill>
                  <a:srgbClr val="002060"/>
                </a:solidFill>
              </a:rPr>
              <a:t>Expenditure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673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974C-5FAC-33E7-D9DD-74C720943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                              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Thank You</a:t>
            </a:r>
            <a:endParaRPr lang="en-IN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Words>1039</Words>
  <Application>Microsoft Office PowerPoint</Application>
  <PresentationFormat>On-screen Show (4:3)</PresentationFormat>
  <Paragraphs>127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Backward Classes Population Survey</vt:lpstr>
      <vt:lpstr>Backward Classes Population Survey</vt:lpstr>
      <vt:lpstr>Schedule of Survey</vt:lpstr>
      <vt:lpstr>Enumerator</vt:lpstr>
      <vt:lpstr>Supervisor &amp; Assistant Supervisor</vt:lpstr>
      <vt:lpstr>Training</vt:lpstr>
      <vt:lpstr>Forms &amp; Stationeries</vt:lpstr>
      <vt:lpstr>BC Population Survey : Methodology</vt:lpstr>
      <vt:lpstr>BC Population Survey : Methodology</vt:lpstr>
      <vt:lpstr>BC Population Survey : Methodology</vt:lpstr>
      <vt:lpstr>Draft Publication</vt:lpstr>
      <vt:lpstr>Claims &amp; Objections</vt:lpstr>
      <vt:lpstr>Compilation of Data</vt:lpstr>
      <vt:lpstr>Supervision</vt:lpstr>
      <vt:lpstr>Other Points</vt:lpstr>
      <vt:lpstr>                               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of the Department of Agricultural Marketing, Government of West Bengal towards the  Bengal Global Business Summit 2016</dc:title>
  <dc:creator>NEW USER</dc:creator>
  <cp:lastModifiedBy>comm.mgnrega.wb@gmail.com</cp:lastModifiedBy>
  <cp:revision>316</cp:revision>
  <cp:lastPrinted>2022-07-04T13:30:39Z</cp:lastPrinted>
  <dcterms:created xsi:type="dcterms:W3CDTF">2006-08-16T00:00:00Z</dcterms:created>
  <dcterms:modified xsi:type="dcterms:W3CDTF">2022-08-01T08:52:29Z</dcterms:modified>
</cp:coreProperties>
</file>